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8" r:id="rId3"/>
    <p:sldId id="260" r:id="rId4"/>
    <p:sldId id="273" r:id="rId5"/>
    <p:sldId id="272" r:id="rId6"/>
    <p:sldId id="271" r:id="rId7"/>
    <p:sldId id="274" r:id="rId8"/>
    <p:sldId id="275" r:id="rId9"/>
    <p:sldId id="276" r:id="rId10"/>
    <p:sldId id="261" r:id="rId11"/>
    <p:sldId id="279" r:id="rId12"/>
    <p:sldId id="281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Raleway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16"/>
  </p:normalViewPr>
  <p:slideViewPr>
    <p:cSldViewPr snapToGrid="0">
      <p:cViewPr varScale="1">
        <p:scale>
          <a:sx n="138" d="100"/>
          <a:sy n="138" d="100"/>
        </p:scale>
        <p:origin x="14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08:15:36.5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1-12-05T08:02:27.828"/>
    </inkml:context>
  </inkml:definitions>
  <inkml:trace contextRef="#ctx0" brushRef="#br0">24051 13705 24575,'0'0'0</inkml:trace>
  <inkml:trace contextRef="#ctx1" brushRef="#br0">24051 13705 24575 0,'0'0'0'97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7db9775e4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7db9775e4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7db9775e4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7db9775e4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990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7db9775e4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7db9775e4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83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7db9775e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7db9775e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7db9775e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7db9775e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7db9775e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7db9775e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64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7db9775e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7db9775e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59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7db9775e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7db9775e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07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7db9775e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7db9775e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939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7db9775e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7db9775e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251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7db9775e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7db9775e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70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Doing Data Science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			</a:t>
            </a:r>
            <a:r>
              <a:rPr lang="en-US" altLang="zh-CN" dirty="0"/>
              <a:t>Final </a:t>
            </a:r>
            <a:r>
              <a:rPr lang="zh-CN" dirty="0"/>
              <a:t>Case Study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72127" y="41694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Alonso Salcido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5757553" y="3378212"/>
            <a:ext cx="320356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Lato"/>
                <a:ea typeface="Lato"/>
                <a:cs typeface="Lato"/>
                <a:sym typeface="Lato"/>
              </a:rPr>
              <a:t>EDA on </a:t>
            </a:r>
            <a:r>
              <a:rPr lang="en-US" altLang="zh-CN" dirty="0">
                <a:latin typeface="Lato"/>
                <a:ea typeface="Lato"/>
                <a:cs typeface="Lato"/>
                <a:sym typeface="Lato"/>
              </a:rPr>
              <a:t>Attrition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Top 3 Factors of Attrition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5D5CA-988C-F242-A534-5320304B5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95" y="1386359"/>
            <a:ext cx="3477455" cy="3566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33A251-4ADF-8447-9D38-8A6434FD1A91}"/>
              </a:ext>
            </a:extLst>
          </p:cNvPr>
          <p:cNvSpPr txBox="1"/>
          <p:nvPr/>
        </p:nvSpPr>
        <p:spPr>
          <a:xfrm>
            <a:off x="729450" y="1954924"/>
            <a:ext cx="35461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Involvement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/>
              <a:t>Over 40 Factors Analyzed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Generalized Linear Model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BBA768-7DC9-E84F-9594-9C0F5CC0FC7A}"/>
              </a:ext>
            </a:extLst>
          </p:cNvPr>
          <p:cNvCxnSpPr/>
          <p:nvPr/>
        </p:nvCxnSpPr>
        <p:spPr>
          <a:xfrm flipH="1">
            <a:off x="8055096" y="3367514"/>
            <a:ext cx="3153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BB4FA0-E0EA-D54F-B5F0-6F20EE89846C}"/>
              </a:ext>
            </a:extLst>
          </p:cNvPr>
          <p:cNvCxnSpPr/>
          <p:nvPr/>
        </p:nvCxnSpPr>
        <p:spPr>
          <a:xfrm flipH="1">
            <a:off x="8067710" y="2717307"/>
            <a:ext cx="3153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CA4C22-365B-1F41-BE5E-DC2E516FDB6D}"/>
              </a:ext>
            </a:extLst>
          </p:cNvPr>
          <p:cNvCxnSpPr/>
          <p:nvPr/>
        </p:nvCxnSpPr>
        <p:spPr>
          <a:xfrm flipH="1">
            <a:off x="8055096" y="2933437"/>
            <a:ext cx="3153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49"/>
            <a:ext cx="7688700" cy="1027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altLang="zh-CN" dirty="0"/>
              <a:t>Predict Attrition</a:t>
            </a:r>
            <a:br>
              <a:rPr lang="en-US" altLang="zh-CN" dirty="0"/>
            </a:br>
            <a:r>
              <a:rPr lang="en-US" altLang="zh-CN" dirty="0"/>
              <a:t>Naive Bayes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3A251-4ADF-8447-9D38-8A6434FD1A91}"/>
              </a:ext>
            </a:extLst>
          </p:cNvPr>
          <p:cNvSpPr txBox="1"/>
          <p:nvPr/>
        </p:nvSpPr>
        <p:spPr>
          <a:xfrm>
            <a:off x="552978" y="2390052"/>
            <a:ext cx="3546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 Variables Used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/>
              <a:t>86% Accuracy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/>
              <a:t>Extremely High Sensitivity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/>
              <a:t>High Specificity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2E54E-9FA9-2142-871D-5E5CBA05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109" y="1040524"/>
            <a:ext cx="2836405" cy="4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3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BB1016-8A71-9149-AACF-1FDF2EC8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2" y="2315166"/>
            <a:ext cx="2380571" cy="2542715"/>
          </a:xfrm>
          <a:prstGeom prst="rect">
            <a:avLst/>
          </a:prstGeom>
        </p:spPr>
      </p:pic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49"/>
            <a:ext cx="7688700" cy="1027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altLang="zh-CN" dirty="0"/>
              <a:t>Interesting Trend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6AE6F-FCA8-E646-9AE1-3A905E7D4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244" y="2318060"/>
            <a:ext cx="2380572" cy="2542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CF456-62AA-9041-9C3A-D0F02F550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094" y="2315166"/>
            <a:ext cx="2382785" cy="254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812E6-ABE9-CA40-B661-9CAE21171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922" y="2315166"/>
            <a:ext cx="2435921" cy="2601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1DF29-EAD7-9D42-AB3F-34CE335B8B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136"/>
          <a:stretch/>
        </p:blipFill>
        <p:spPr>
          <a:xfrm>
            <a:off x="7209135" y="2299401"/>
            <a:ext cx="1808371" cy="2687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B9CE1F-8FCA-9749-89CC-CD047054FBDF}"/>
              </a:ext>
            </a:extLst>
          </p:cNvPr>
          <p:cNvSpPr txBox="1"/>
          <p:nvPr/>
        </p:nvSpPr>
        <p:spPr>
          <a:xfrm>
            <a:off x="781969" y="1829853"/>
            <a:ext cx="676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Lowest category in an ordinal Variable has the highest difference in attrition</a:t>
            </a:r>
          </a:p>
        </p:txBody>
      </p:sp>
    </p:spTree>
    <p:extLst>
      <p:ext uri="{BB962C8B-B14F-4D97-AF65-F5344CB8AC3E}">
        <p14:creationId xmlns:p14="http://schemas.microsoft.com/office/powerpoint/2010/main" val="69171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Attrition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60354" y="1937478"/>
            <a:ext cx="1563938" cy="63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dirty="0">
                <a:solidFill>
                  <a:srgbClr val="000000"/>
                </a:solidFill>
              </a:rPr>
              <a:t>No: 81%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dirty="0">
                <a:solidFill>
                  <a:srgbClr val="000000"/>
                </a:solidFill>
              </a:rPr>
              <a:t>Yes: 19%</a:t>
            </a:r>
            <a:endParaRPr sz="1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58950-595D-4843-89FC-0845827A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17" y="832419"/>
            <a:ext cx="3695212" cy="43110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34436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Over Time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34436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Attrition &amp; Over Time: 57%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No Attrition &amp; Over Time: 24%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7216C-28AC-E748-8768-E3C9A69FD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606" y="894279"/>
            <a:ext cx="3810482" cy="40700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34436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Attrition by Department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34436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Sales Department: Highest Attrition Rate by Department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Research &amp; Development Personnel has less percentage of people in the attrition group than in the no attrition group.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F6120-DF37-E442-AAAE-513BB3D2C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19" y="749388"/>
            <a:ext cx="4102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34436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Attrition by Job Role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34436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/>
              <a:t>Key Job Roles: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Sales Representatives (High Attrition)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Research Director (Minimal Attrition)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Healthcare Representative (Low Attrition)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Manager (Low Attrition)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71E39-23BF-2B47-9151-34C8DB03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649" y="762000"/>
            <a:ext cx="4102100" cy="4381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6DCA6C-C0C4-6A4A-95A9-A8A5C14167C0}"/>
                  </a:ext>
                </a:extLst>
              </p14:cNvPr>
              <p14:cNvContentPartPr/>
              <p14:nvPr/>
            </p14:nvContentPartPr>
            <p14:xfrm>
              <a:off x="8658360" y="493380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6DCA6C-C0C4-6A4A-95A9-A8A5C14167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9000" y="4924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34436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Attrition by Marital Status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34436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Single (High)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Divorced (Low)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804F5-644D-BE4B-8511-90D89B22C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03" y="708923"/>
            <a:ext cx="4102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34436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Attrition by Age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34436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Lower Mean &amp; Median Age than No Attrition Group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93673-DBC2-0F4D-8CEE-6DEF97E3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486" y="658473"/>
            <a:ext cx="4102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0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34436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Attrition by Distance From Home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34436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Close to Home</a:t>
            </a: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No Attrition Group tends to live closer to work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DF84-FD4E-884D-A1DB-1E4F3EAA6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03" y="690005"/>
            <a:ext cx="4102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34436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Attrition by Monthly Income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34436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Attrition Group</a:t>
            </a: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Lower Mean and Median Monthly Income than No attrition Group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6DDC2-6E55-064B-BCCD-5AF2777C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58" y="652167"/>
            <a:ext cx="4102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1109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242</Words>
  <Application>Microsoft Macintosh PowerPoint</Application>
  <PresentationFormat>On-screen Show (16:9)</PresentationFormat>
  <Paragraphs>44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Raleway</vt:lpstr>
      <vt:lpstr>Lato</vt:lpstr>
      <vt:lpstr>Streamline</vt:lpstr>
      <vt:lpstr>Doing Data Science    Final Case Study</vt:lpstr>
      <vt:lpstr>Attrition</vt:lpstr>
      <vt:lpstr>Over Time</vt:lpstr>
      <vt:lpstr>Attrition by Department</vt:lpstr>
      <vt:lpstr>Attrition by Job Role</vt:lpstr>
      <vt:lpstr>Attrition by Marital Status</vt:lpstr>
      <vt:lpstr>Attrition by Age</vt:lpstr>
      <vt:lpstr>Attrition by Distance From Home</vt:lpstr>
      <vt:lpstr>Attrition by Monthly Income</vt:lpstr>
      <vt:lpstr>Top 3 Factors of Attrition </vt:lpstr>
      <vt:lpstr>Predict Attrition Naive Bayes </vt:lpstr>
      <vt:lpstr>Interesting Trend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   Final Case Study</dc:title>
  <cp:lastModifiedBy>Salcido, Alonso</cp:lastModifiedBy>
  <cp:revision>7</cp:revision>
  <dcterms:modified xsi:type="dcterms:W3CDTF">2021-12-05T09:02:30Z</dcterms:modified>
</cp:coreProperties>
</file>